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4" r:id="rId8"/>
    <p:sldId id="272" r:id="rId9"/>
    <p:sldId id="273" r:id="rId10"/>
    <p:sldId id="261" r:id="rId11"/>
    <p:sldId id="275" r:id="rId12"/>
    <p:sldId id="262" r:id="rId13"/>
    <p:sldId id="276" r:id="rId14"/>
    <p:sldId id="274" r:id="rId15"/>
    <p:sldId id="278" r:id="rId16"/>
    <p:sldId id="279" r:id="rId17"/>
    <p:sldId id="282" r:id="rId18"/>
    <p:sldId id="280" r:id="rId19"/>
    <p:sldId id="283" r:id="rId20"/>
    <p:sldId id="284" r:id="rId21"/>
    <p:sldId id="285" r:id="rId22"/>
    <p:sldId id="286" r:id="rId23"/>
    <p:sldId id="287" r:id="rId24"/>
    <p:sldId id="263" r:id="rId25"/>
    <p:sldId id="265" r:id="rId26"/>
    <p:sldId id="267" r:id="rId27"/>
    <p:sldId id="266" r:id="rId28"/>
    <p:sldId id="268" r:id="rId29"/>
    <p:sldId id="27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66" d="100"/>
          <a:sy n="66" d="100"/>
        </p:scale>
        <p:origin x="28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F0B85-50A5-43C0-BCE0-14FB5DB60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BFDCB7-E097-41A5-82CC-53F7BE02B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F418C-C990-4BB9-AFB6-FA0DBEC4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4D337-1EB1-42D6-8DE3-A2EA843B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D81F6-9B62-41A0-A805-EE4FD07E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1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EFC9B-623E-4CF3-9A5A-A901BEA9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78CDA2-730B-4E89-9620-AA1D88EE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833DC-147B-4317-B25A-3335F966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6A7C7-456F-4873-B3A7-42E67DBD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228F3-2B2D-49BB-84E3-575AF77F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5178A-810F-4095-A907-C9860C61A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510EC8-3418-4EB7-B420-7A591590E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92E7A-9C52-4DEC-A38E-E41BF42F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2E7EC-9C78-4E19-A279-3398C5D7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B0A95-2E8A-4C66-8066-468BA276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E1181-8502-4B09-99E5-2569809F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BEA89-6D94-4470-9D9C-3249E98D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31A43-4BB4-4989-B173-D32479CF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35199-E6B5-4E41-912E-B8844E45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51846-965F-4F00-833C-09CEFFDC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44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3CE3B-B80D-4362-83B3-99442B4B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2BE4F-4F1D-44B2-8A97-DB688157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18014-10E5-4FA5-86A9-727B1F30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614D5-F8CB-497B-BC7C-B6B34EC6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713CD-17B5-416D-BAEF-8B3BB11A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B5E76-1BA4-4A06-BADB-5CF8A293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6221B-1D20-478F-A807-AB4AE8973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C2E81-8C94-4D6A-A2B7-8BF50840B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FA0E85-06D1-498A-A81E-1188D321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D73CD-FDD0-4F55-8493-60EA774B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3145EF-40D7-4AEA-9C4A-42B6B64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9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D6BD8-BC09-48BC-AB76-9848F0A0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180BE-835E-4304-B594-B897B00A8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56232B-90D2-42DF-A0E8-266C83604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A1D008-C4DB-4F94-96D7-C86BDB898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BFEC27-12E4-467D-B75B-0256EC5F3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336ADE-DCD1-474A-9461-F1D207DD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44B9B1-CFAE-4870-8027-C0910C0B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562958-20C8-45CE-A9A5-8DFDB022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4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EF97-8808-4414-9C9D-35EC751D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0BBC92-835D-4014-9E9C-AFA868BF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40F0E-DF99-4E0B-9CFD-9640446A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D97304-3C0C-4393-81C0-FB7A0576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B27AE8-D909-4CF8-B45E-7319509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0372FC-D480-4BBF-AB32-291605D9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E5881B-CAAB-43C0-A86D-7D8655D6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55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4D12-DC51-42BA-B7BE-5F79E3BB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EF80A-8A56-4402-8844-133CDD49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2614BE-31C3-4DCB-8142-823A282BC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76888-70E4-489A-97FF-39F717FB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2DEAF-2049-45F2-A2A5-945AAA22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9FFC6D-2517-45DA-BD81-C0512660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12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25F4D-BEB6-4BD7-A92C-02479581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E515F5-D9C6-4B51-B212-E0238D76C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06379F-F087-4A2D-994C-2D5291042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2F0DC-2220-4EA7-A8C6-A2095187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44A0A-E217-496A-912C-9E17280B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3034E-6700-4BD3-A9AA-7D950D80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1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612FE9-6079-46BF-A160-1C59DB63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44CE-E69C-4F92-A975-9BC152E8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C97B5-C6D4-4DB7-9291-50DF79A52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D43D-896B-4346-8708-1AF59468DCF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6C662-9F40-467A-B44F-753C2BD50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8D672-8B68-410C-8EE0-4EB149392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90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F8768-C581-4923-A315-3938F8CDE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그들만의</a:t>
            </a:r>
            <a:r>
              <a:rPr lang="ko-KR" altLang="en-US" dirty="0"/>
              <a:t> 사고방식</a:t>
            </a:r>
            <a:br>
              <a:rPr lang="en-US" altLang="ko-KR" dirty="0"/>
            </a:br>
            <a:r>
              <a:rPr lang="en-US" altLang="ko-KR" dirty="0"/>
              <a:t>Design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A8BB23-3332-458C-9850-EC6AB9A47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알쓸신잡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기</a:t>
            </a:r>
            <a:endParaRPr lang="en-US" altLang="ko-KR" dirty="0"/>
          </a:p>
          <a:p>
            <a:r>
              <a:rPr lang="ko-KR" altLang="en-US" dirty="0" err="1"/>
              <a:t>최인준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502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70632-893E-4299-91EB-67413CD2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421" y="2302213"/>
            <a:ext cx="8429017" cy="3531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en-US" dirty="0"/>
              <a:t>우리</a:t>
            </a:r>
            <a:r>
              <a:rPr lang="en-US" altLang="ko-KR" dirty="0"/>
              <a:t>”</a:t>
            </a:r>
            <a:r>
              <a:rPr lang="ko-KR" altLang="en-US" dirty="0"/>
              <a:t>와 다른 집단의 사고방식을 이해하기 위해 </a:t>
            </a:r>
            <a:r>
              <a:rPr lang="en-US" altLang="ko-KR" dirty="0"/>
              <a:t>“</a:t>
            </a:r>
            <a:r>
              <a:rPr lang="ko-KR" altLang="en-US" dirty="0"/>
              <a:t>불가피하게</a:t>
            </a:r>
            <a:r>
              <a:rPr lang="en-US" altLang="ko-KR" dirty="0"/>
              <a:t>” </a:t>
            </a:r>
            <a:r>
              <a:rPr lang="ko-KR" altLang="en-US" dirty="0"/>
              <a:t>만든 방법론입니다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사고방식을 이해한 후에는</a:t>
            </a:r>
            <a:br>
              <a:rPr lang="en-US" altLang="ko-KR" dirty="0"/>
            </a:br>
            <a:r>
              <a:rPr lang="ko-KR" altLang="en-US" dirty="0"/>
              <a:t>모두 버리셔야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표준 </a:t>
            </a:r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 Process</a:t>
            </a:r>
            <a:r>
              <a:rPr lang="ko-KR" altLang="en-US" dirty="0"/>
              <a:t>를 엄격하게 지키려는 행동이 더 위험합니다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904D7A-B0A6-406E-A1D8-D4170D18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1" y="393565"/>
            <a:ext cx="4254229" cy="27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99E5-7994-46BA-9099-6FE39D81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징징이는</a:t>
            </a:r>
            <a:r>
              <a:rPr lang="ko-KR" altLang="en-US" dirty="0"/>
              <a:t> 왜 실패했을까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038D8B-776E-47E5-945D-5AE9DA24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6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99E5-7994-46BA-9099-6FE39D81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징징이는</a:t>
            </a:r>
            <a:r>
              <a:rPr lang="ko-KR" altLang="en-US" dirty="0"/>
              <a:t> 왜 실패했을까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86DC6-E0A3-4109-8674-A8AD73E49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 정의는 명확히 이루어짐 </a:t>
            </a:r>
            <a:r>
              <a:rPr lang="en-US" altLang="ko-KR" dirty="0"/>
              <a:t>-</a:t>
            </a:r>
            <a:br>
              <a:rPr lang="en-US" altLang="ko-KR" dirty="0"/>
            </a:br>
            <a:r>
              <a:rPr lang="ko-KR" altLang="en-US" dirty="0" err="1"/>
              <a:t>책읽기</a:t>
            </a:r>
            <a:r>
              <a:rPr lang="ko-KR" altLang="en-US" dirty="0"/>
              <a:t> </a:t>
            </a:r>
            <a:r>
              <a:rPr lang="ko-KR" altLang="en-US" dirty="0" err="1"/>
              <a:t>좋아하는사람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푹신한의자</a:t>
            </a:r>
            <a:r>
              <a:rPr lang="ko-KR" altLang="en-US" dirty="0"/>
              <a:t> </a:t>
            </a:r>
            <a:r>
              <a:rPr lang="ko-KR" altLang="en-US" dirty="0" err="1"/>
              <a:t>좋아하는사람</a:t>
            </a:r>
            <a:endParaRPr lang="en-US" altLang="ko-KR" dirty="0"/>
          </a:p>
          <a:p>
            <a:r>
              <a:rPr lang="ko-KR" altLang="en-US" dirty="0"/>
              <a:t>기능적으로 문제 없음 </a:t>
            </a:r>
            <a:r>
              <a:rPr lang="en-US" altLang="ko-KR" dirty="0"/>
              <a:t>– quality problem</a:t>
            </a:r>
            <a:r>
              <a:rPr lang="ko-KR" altLang="en-US" dirty="0"/>
              <a:t>이 없었다고 가정</a:t>
            </a:r>
          </a:p>
        </p:txBody>
      </p:sp>
    </p:spTree>
    <p:extLst>
      <p:ext uri="{BB962C8B-B14F-4D97-AF65-F5344CB8AC3E}">
        <p14:creationId xmlns:p14="http://schemas.microsoft.com/office/powerpoint/2010/main" val="76627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99E5-7994-46BA-9099-6FE39D81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징징이는</a:t>
            </a:r>
            <a:r>
              <a:rPr lang="ko-KR" altLang="en-US" dirty="0"/>
              <a:t> 왜 실패했을까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86DC6-E0A3-4109-8674-A8AD73E4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Target customers</a:t>
            </a:r>
            <a:r>
              <a:rPr lang="ko-KR" altLang="en-US" dirty="0"/>
              <a:t>가 가지고 있던 문제</a:t>
            </a:r>
            <a:r>
              <a:rPr lang="en-US" altLang="ko-KR" dirty="0"/>
              <a:t>, </a:t>
            </a:r>
            <a:r>
              <a:rPr lang="ko-KR" altLang="en-US" dirty="0"/>
              <a:t>혹은 요구사항이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저 의자</a:t>
            </a:r>
            <a:r>
              <a:rPr lang="en-US" altLang="ko-KR" dirty="0"/>
              <a:t>＂</a:t>
            </a:r>
            <a:r>
              <a:rPr lang="ko-KR" altLang="en-US" dirty="0"/>
              <a:t>를 통해서 해결되었는가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ㅇㅎ</a:t>
            </a:r>
            <a:r>
              <a:rPr lang="ko-KR" altLang="en-US" dirty="0"/>
              <a:t> </a:t>
            </a:r>
            <a:r>
              <a:rPr lang="ko-KR" altLang="en-US" dirty="0" err="1"/>
              <a:t>그사람들이</a:t>
            </a:r>
            <a:r>
              <a:rPr lang="ko-KR" altLang="en-US" dirty="0"/>
              <a:t> 뭐가 필요한지를 정확히 몰랐네요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8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85D0-EFF4-4189-AD94-2DC236C5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r>
              <a:rPr lang="ko-KR" altLang="en-US" dirty="0"/>
              <a:t>이 원하는 점을 이해하지 못했다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A7426-A831-4CCE-AF2D-30756F469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타겟 고객이 </a:t>
            </a:r>
            <a:r>
              <a:rPr lang="ko-KR" altLang="en-US" dirty="0" err="1"/>
              <a:t>원하는게</a:t>
            </a:r>
            <a:r>
              <a:rPr lang="ko-KR" altLang="en-US" dirty="0"/>
              <a:t> </a:t>
            </a:r>
            <a:r>
              <a:rPr lang="ko-KR" altLang="en-US" dirty="0" err="1"/>
              <a:t>뭔지</a:t>
            </a:r>
            <a:r>
              <a:rPr lang="en-US" altLang="ko-KR" dirty="0"/>
              <a:t>, </a:t>
            </a:r>
            <a:r>
              <a:rPr lang="ko-KR" altLang="en-US" dirty="0"/>
              <a:t>어떤 상황인지 이해하는 것이 우선이다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어떻게 해결하지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…</a:t>
            </a:r>
          </a:p>
        </p:txBody>
      </p:sp>
      <p:pic>
        <p:nvPicPr>
          <p:cNvPr id="10242" name="Picture 2" descr="나이를 먹어 갈수록 공감되는 징징이 짤들 - 악플달면 쩌리쩌려버려 - ＊여성시대＊ 차분한 20대들의 알흠다운 공간">
            <a:extLst>
              <a:ext uri="{FF2B5EF4-FFF2-40B4-BE49-F238E27FC236}">
                <a16:creationId xmlns:a16="http://schemas.microsoft.com/office/drawing/2014/main" id="{2567E5D2-6555-4DC4-B2C2-8BAAFA2F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836" y="3045028"/>
            <a:ext cx="3802299" cy="34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9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559D89-47DE-4EC5-8E57-3AB9062E0221}"/>
              </a:ext>
            </a:extLst>
          </p:cNvPr>
          <p:cNvSpPr txBox="1"/>
          <p:nvPr/>
        </p:nvSpPr>
        <p:spPr>
          <a:xfrm>
            <a:off x="2755157" y="5797696"/>
            <a:ext cx="2295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디자이너 </a:t>
            </a:r>
            <a:r>
              <a:rPr lang="en-US" altLang="ko-KR" sz="3000" dirty="0"/>
              <a:t>A</a:t>
            </a:r>
            <a:endParaRPr lang="ko-KR" altLang="en-US" sz="3000" dirty="0"/>
          </a:p>
        </p:txBody>
      </p:sp>
      <p:pic>
        <p:nvPicPr>
          <p:cNvPr id="6148" name="Picture 4" descr="As a designer, what business value do you bring to the table? | by  Zhaochang He | UX Collective">
            <a:extLst>
              <a:ext uri="{FF2B5EF4-FFF2-40B4-BE49-F238E27FC236}">
                <a16:creationId xmlns:a16="http://schemas.microsoft.com/office/drawing/2014/main" id="{C14FE056-823B-45FF-90F8-49EFD8DE4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04" y="2146193"/>
            <a:ext cx="6615822" cy="36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359BA54C-45DD-4D80-9EFA-F42EEE3D9784}"/>
              </a:ext>
            </a:extLst>
          </p:cNvPr>
          <p:cNvSpPr/>
          <p:nvPr/>
        </p:nvSpPr>
        <p:spPr>
          <a:xfrm>
            <a:off x="6232187" y="685800"/>
            <a:ext cx="3891064" cy="2743200"/>
          </a:xfrm>
          <a:prstGeom prst="wedgeEllipseCallout">
            <a:avLst>
              <a:gd name="adj1" fmla="val -61000"/>
              <a:gd name="adj2" fmla="val 386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이거 그냥</a:t>
            </a:r>
            <a:endParaRPr lang="en-US" altLang="ko-KR" sz="2500" dirty="0"/>
          </a:p>
          <a:p>
            <a:pPr algn="ctr"/>
            <a:r>
              <a:rPr lang="ko-KR" altLang="en-US" sz="2500" dirty="0" err="1"/>
              <a:t>일하던대로</a:t>
            </a:r>
            <a:r>
              <a:rPr lang="ko-KR" altLang="en-US" sz="2500" dirty="0"/>
              <a:t> 하면</a:t>
            </a:r>
            <a:endParaRPr lang="en-US" altLang="ko-KR" sz="2500" dirty="0"/>
          </a:p>
          <a:p>
            <a:pPr algn="ctr"/>
            <a:r>
              <a:rPr lang="ko-KR" altLang="en-US" sz="2500" dirty="0" err="1"/>
              <a:t>되는거</a:t>
            </a:r>
            <a:r>
              <a:rPr lang="ko-KR" altLang="en-US" sz="2500" dirty="0"/>
              <a:t> </a:t>
            </a:r>
            <a:r>
              <a:rPr lang="ko-KR" altLang="en-US" sz="2500" dirty="0" err="1"/>
              <a:t>아니에요</a:t>
            </a:r>
            <a:r>
              <a:rPr lang="en-US" altLang="ko-KR" sz="2500" dirty="0"/>
              <a:t>?</a:t>
            </a:r>
            <a:br>
              <a:rPr lang="ko-KR" altLang="en-US" sz="2500" dirty="0"/>
            </a:b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8561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F0455-BFC7-463C-8270-9B3D4F1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고객중심 사고 프로세스</a:t>
            </a:r>
            <a:br>
              <a:rPr lang="en-US" altLang="ko-KR" dirty="0"/>
            </a:br>
            <a:r>
              <a:rPr lang="en-US" altLang="ko-KR" dirty="0"/>
              <a:t>Design Thinking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E6339-96D0-4A5C-9B3C-DA939496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공학적 사고방식 </a:t>
            </a:r>
            <a:r>
              <a:rPr lang="en-US" altLang="ko-KR" dirty="0"/>
              <a:t>– </a:t>
            </a:r>
            <a:r>
              <a:rPr lang="ko-KR" altLang="en-US" dirty="0"/>
              <a:t>교수님이 문제 주셨다</a:t>
            </a:r>
            <a:r>
              <a:rPr lang="en-US" altLang="ko-KR" dirty="0"/>
              <a:t>. </a:t>
            </a:r>
            <a:r>
              <a:rPr lang="ko-KR" altLang="en-US" dirty="0" err="1"/>
              <a:t>ㅇㅋ</a:t>
            </a:r>
            <a:r>
              <a:rPr lang="en-US" altLang="ko-KR" dirty="0"/>
              <a:t>.</a:t>
            </a:r>
            <a:r>
              <a:rPr lang="ko-KR" altLang="en-US" dirty="0"/>
              <a:t> 이 문제를 어떻게 </a:t>
            </a:r>
            <a:r>
              <a:rPr lang="en-US" altLang="ko-KR" dirty="0"/>
              <a:t>“</a:t>
            </a:r>
            <a:r>
              <a:rPr lang="ko-KR" altLang="en-US" dirty="0"/>
              <a:t>수학적</a:t>
            </a:r>
            <a:r>
              <a:rPr lang="en-US" altLang="ko-KR" dirty="0"/>
              <a:t>＂</a:t>
            </a:r>
            <a:r>
              <a:rPr lang="ko-KR" altLang="en-US" dirty="0"/>
              <a:t>으로 표현하고 논리적으로 분석할 것인가</a:t>
            </a:r>
            <a:endParaRPr lang="en-US" altLang="ko-KR" dirty="0"/>
          </a:p>
          <a:p>
            <a:r>
              <a:rPr lang="ko-KR" altLang="en-US" dirty="0" err="1"/>
              <a:t>컴공과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일단 대충 </a:t>
            </a:r>
            <a:r>
              <a:rPr lang="ko-KR" altLang="en-US" dirty="0" err="1"/>
              <a:t>만들어두고</a:t>
            </a:r>
            <a:r>
              <a:rPr lang="ko-KR" altLang="en-US" dirty="0"/>
              <a:t> 조금씩 수정하면서 계속 확인하면 결과물이 짠 </a:t>
            </a:r>
            <a:r>
              <a:rPr lang="ko-KR" altLang="en-US" dirty="0" err="1"/>
              <a:t>완성되잖아</a:t>
            </a:r>
            <a:r>
              <a:rPr lang="ko-KR" altLang="en-US" dirty="0"/>
              <a:t> </a:t>
            </a:r>
            <a:r>
              <a:rPr lang="en-US" altLang="ko-KR" dirty="0"/>
              <a:t>(agile </a:t>
            </a:r>
            <a:r>
              <a:rPr lang="ko-KR" altLang="en-US" dirty="0"/>
              <a:t>기법</a:t>
            </a:r>
            <a:r>
              <a:rPr lang="en-US" altLang="ko-KR" dirty="0"/>
              <a:t>, lean process)</a:t>
            </a:r>
          </a:p>
        </p:txBody>
      </p:sp>
      <p:pic>
        <p:nvPicPr>
          <p:cNvPr id="7170" name="Picture 2" descr="미적분 빼야 수포자 감소?&amp;#39;…문제는 재밌게 가르치느냐 : 사회일반 : 사회 : 뉴스 : 한겨레">
            <a:extLst>
              <a:ext uri="{FF2B5EF4-FFF2-40B4-BE49-F238E27FC236}">
                <a16:creationId xmlns:a16="http://schemas.microsoft.com/office/drawing/2014/main" id="{AB8BAD1C-61F3-4447-802B-590FBBB5F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2" y="3828315"/>
            <a:ext cx="4163235" cy="24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2540663-5730-4699-8AE6-BAAC32B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285" y="3724856"/>
            <a:ext cx="4440677" cy="31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9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F0455-BFC7-463C-8270-9B3D4F1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고객중심 사고 프로세스</a:t>
            </a:r>
            <a:br>
              <a:rPr lang="en-US" altLang="ko-KR" dirty="0"/>
            </a:br>
            <a:r>
              <a:rPr lang="en-US" altLang="ko-KR" dirty="0"/>
              <a:t>Design Thinking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E6339-96D0-4A5C-9B3C-DA939496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공학적 사고방식 </a:t>
            </a:r>
            <a:r>
              <a:rPr lang="en-US" altLang="ko-KR" dirty="0"/>
              <a:t>– </a:t>
            </a:r>
            <a:r>
              <a:rPr lang="ko-KR" altLang="en-US" dirty="0"/>
              <a:t>교수님이 문제 주셨다</a:t>
            </a:r>
            <a:r>
              <a:rPr lang="en-US" altLang="ko-KR" dirty="0"/>
              <a:t>. </a:t>
            </a:r>
            <a:r>
              <a:rPr lang="ko-KR" altLang="en-US" dirty="0" err="1"/>
              <a:t>ㅇㅋ</a:t>
            </a:r>
            <a:r>
              <a:rPr lang="en-US" altLang="ko-KR" dirty="0"/>
              <a:t>.</a:t>
            </a:r>
            <a:r>
              <a:rPr lang="ko-KR" altLang="en-US" dirty="0"/>
              <a:t> 이 문제를 어떻게 </a:t>
            </a:r>
            <a:r>
              <a:rPr lang="en-US" altLang="ko-KR" dirty="0"/>
              <a:t>“</a:t>
            </a:r>
            <a:r>
              <a:rPr lang="ko-KR" altLang="en-US" dirty="0"/>
              <a:t>수학적</a:t>
            </a:r>
            <a:r>
              <a:rPr lang="en-US" altLang="ko-KR" dirty="0"/>
              <a:t>＂</a:t>
            </a:r>
            <a:r>
              <a:rPr lang="ko-KR" altLang="en-US" dirty="0"/>
              <a:t>으로 표현하고 논리적으로 분석할 것인가</a:t>
            </a:r>
            <a:endParaRPr lang="en-US" altLang="ko-KR" dirty="0"/>
          </a:p>
          <a:p>
            <a:r>
              <a:rPr lang="ko-KR" altLang="en-US" dirty="0" err="1"/>
              <a:t>컴공과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일단 대충 </a:t>
            </a:r>
            <a:r>
              <a:rPr lang="ko-KR" altLang="en-US" dirty="0" err="1"/>
              <a:t>만들어두고</a:t>
            </a:r>
            <a:r>
              <a:rPr lang="ko-KR" altLang="en-US" dirty="0"/>
              <a:t> 조금씩 수정하면서 계속 확인하면 결과물이 짠 </a:t>
            </a:r>
            <a:r>
              <a:rPr lang="ko-KR" altLang="en-US" dirty="0" err="1"/>
              <a:t>완성되잖아</a:t>
            </a:r>
            <a:r>
              <a:rPr lang="ko-KR" altLang="en-US" dirty="0"/>
              <a:t> </a:t>
            </a:r>
            <a:r>
              <a:rPr lang="en-US" altLang="ko-KR" dirty="0"/>
              <a:t>(agile </a:t>
            </a:r>
            <a:r>
              <a:rPr lang="ko-KR" altLang="en-US" dirty="0"/>
              <a:t>기법</a:t>
            </a:r>
            <a:r>
              <a:rPr lang="en-US" altLang="ko-KR" dirty="0"/>
              <a:t>, lean process)</a:t>
            </a:r>
          </a:p>
          <a:p>
            <a:r>
              <a:rPr lang="ko-KR" altLang="en-US" dirty="0"/>
              <a:t>경영 </a:t>
            </a:r>
            <a:r>
              <a:rPr lang="en-US" altLang="ko-KR" dirty="0"/>
              <a:t>– </a:t>
            </a:r>
            <a:r>
              <a:rPr lang="ko-KR" altLang="en-US" dirty="0"/>
              <a:t>고객이 몇 명이고 시장 크기가 몇 </a:t>
            </a:r>
            <a:r>
              <a:rPr lang="ko-KR" altLang="en-US" dirty="0" err="1"/>
              <a:t>달러며</a:t>
            </a:r>
            <a:r>
              <a:rPr lang="en-US" altLang="ko-KR" dirty="0"/>
              <a:t>, </a:t>
            </a:r>
            <a:r>
              <a:rPr lang="ko-KR" altLang="en-US" dirty="0"/>
              <a:t>기존의 이 부분을 개선하면</a:t>
            </a:r>
            <a:r>
              <a:rPr lang="en-US" altLang="ko-KR" dirty="0"/>
              <a:t>(</a:t>
            </a:r>
            <a:r>
              <a:rPr lang="ko-KR" altLang="en-US" dirty="0"/>
              <a:t>공략하면</a:t>
            </a:r>
            <a:r>
              <a:rPr lang="en-US" altLang="ko-KR" dirty="0"/>
              <a:t>)</a:t>
            </a:r>
            <a:r>
              <a:rPr lang="ko-KR" altLang="en-US" dirty="0"/>
              <a:t> 그만큼을 가져올 수 있다</a:t>
            </a:r>
            <a:r>
              <a:rPr lang="en-US" altLang="ko-KR" dirty="0"/>
              <a:t>! (SWOT)</a:t>
            </a:r>
          </a:p>
          <a:p>
            <a:r>
              <a:rPr lang="ko-KR" altLang="en-US" dirty="0"/>
              <a:t>디자이너 </a:t>
            </a:r>
            <a:r>
              <a:rPr lang="en-US" altLang="ko-KR" dirty="0"/>
              <a:t>– </a:t>
            </a:r>
            <a:r>
              <a:rPr lang="ko-KR" altLang="en-US" dirty="0"/>
              <a:t>문제가 뭐인지 명확하지 않은데</a:t>
            </a:r>
            <a:r>
              <a:rPr lang="en-US" altLang="ko-KR" dirty="0"/>
              <a:t>? </a:t>
            </a:r>
            <a:r>
              <a:rPr lang="ko-KR" altLang="en-US" dirty="0" err="1"/>
              <a:t>그사람들에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공감</a:t>
            </a:r>
            <a:r>
              <a:rPr lang="en-US" altLang="ko-KR" dirty="0"/>
              <a:t>＂</a:t>
            </a:r>
            <a:r>
              <a:rPr lang="ko-KR" altLang="en-US" dirty="0"/>
              <a:t>할 수 있어야 문제가 명확해지지</a:t>
            </a:r>
          </a:p>
        </p:txBody>
      </p:sp>
    </p:spTree>
    <p:extLst>
      <p:ext uri="{BB962C8B-B14F-4D97-AF65-F5344CB8AC3E}">
        <p14:creationId xmlns:p14="http://schemas.microsoft.com/office/powerpoint/2010/main" val="182156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F0455-BFC7-463C-8270-9B3D4F1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Thinking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33EB-C255-43D5-B02D-06114E5A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30" y="1690688"/>
            <a:ext cx="8618739" cy="49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88365-4AF0-41C1-805D-F0CC8BAE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empathize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53BB2-9B29-4BC8-8F25-96904572B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고객들이 어떤 생각을 가지고 사는지 </a:t>
            </a:r>
            <a:r>
              <a:rPr lang="en-US" altLang="ko-KR" dirty="0"/>
              <a:t>“</a:t>
            </a:r>
            <a:r>
              <a:rPr lang="ko-KR" altLang="en-US" dirty="0"/>
              <a:t>공감</a:t>
            </a:r>
            <a:r>
              <a:rPr lang="en-US" altLang="ko-KR" dirty="0"/>
              <a:t>＂</a:t>
            </a:r>
            <a:r>
              <a:rPr lang="ko-KR" altLang="en-US" dirty="0"/>
              <a:t>하라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＂</a:t>
            </a:r>
            <a:r>
              <a:rPr lang="ko-KR" altLang="en-US" dirty="0"/>
              <a:t>뭐가 불편하세요</a:t>
            </a:r>
            <a:r>
              <a:rPr lang="en-US" altLang="ko-KR" dirty="0"/>
              <a:t>?＂</a:t>
            </a:r>
            <a:r>
              <a:rPr lang="ko-KR" altLang="en-US" dirty="0"/>
              <a:t>는 굉장히 무의미한 질문</a:t>
            </a:r>
            <a:endParaRPr lang="en-US" altLang="ko-KR" dirty="0"/>
          </a:p>
          <a:p>
            <a:r>
              <a:rPr lang="ko-KR" altLang="en-US" dirty="0"/>
              <a:t>대상에 대해 최대한 많이 파악하여</a:t>
            </a:r>
            <a:r>
              <a:rPr lang="en-US" altLang="ko-KR" dirty="0"/>
              <a:t>, </a:t>
            </a:r>
            <a:r>
              <a:rPr lang="ko-KR" altLang="en-US" dirty="0"/>
              <a:t>그들처럼 생각할 수 있어야 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A933-EEC7-4ECC-BAB2-F0DFA9A7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4" y="4163437"/>
            <a:ext cx="2495145" cy="24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이봐, 징징이. 거기 동전좀 주워줘!">
            <a:extLst>
              <a:ext uri="{FF2B5EF4-FFF2-40B4-BE49-F238E27FC236}">
                <a16:creationId xmlns:a16="http://schemas.microsoft.com/office/drawing/2014/main" id="{3E854AB7-7559-4959-9498-3914ABB7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969" y="2437986"/>
            <a:ext cx="46291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4DE8E49-399C-4F01-8CDE-CB897F97505B}"/>
              </a:ext>
            </a:extLst>
          </p:cNvPr>
          <p:cNvSpPr/>
          <p:nvPr/>
        </p:nvSpPr>
        <p:spPr>
          <a:xfrm>
            <a:off x="8822988" y="966281"/>
            <a:ext cx="2956600" cy="18158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우리도 </a:t>
            </a:r>
            <a:r>
              <a:rPr lang="ko-KR" altLang="en-US" dirty="0" err="1"/>
              <a:t>저런거</a:t>
            </a:r>
            <a:endParaRPr lang="en-US" altLang="ko-KR" dirty="0"/>
          </a:p>
          <a:p>
            <a:pPr algn="ctr"/>
            <a:r>
              <a:rPr lang="ko-KR" altLang="en-US" dirty="0" err="1"/>
              <a:t>프로젝트좀</a:t>
            </a:r>
            <a:endParaRPr lang="en-US" altLang="ko-KR" dirty="0"/>
          </a:p>
          <a:p>
            <a:pPr algn="ctr"/>
            <a:r>
              <a:rPr lang="ko-KR" altLang="en-US" dirty="0"/>
              <a:t>해봐라</a:t>
            </a:r>
          </a:p>
        </p:txBody>
      </p:sp>
      <p:pic>
        <p:nvPicPr>
          <p:cNvPr id="1030" name="Picture 6" descr="Rows of chairs in furniture store showroom Stock Photo - Alamy">
            <a:extLst>
              <a:ext uri="{FF2B5EF4-FFF2-40B4-BE49-F238E27FC236}">
                <a16:creationId xmlns:a16="http://schemas.microsoft.com/office/drawing/2014/main" id="{8744B57E-AB82-45AA-8A97-16025273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1" y="2437986"/>
            <a:ext cx="4840510" cy="35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2EFA859-7D11-4530-ADE3-5E428E14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잘나가는 의자 가게를 본 사장님</a:t>
            </a:r>
          </a:p>
        </p:txBody>
      </p:sp>
    </p:spTree>
    <p:extLst>
      <p:ext uri="{BB962C8B-B14F-4D97-AF65-F5344CB8AC3E}">
        <p14:creationId xmlns:p14="http://schemas.microsoft.com/office/powerpoint/2010/main" val="581490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0F2A-C8CF-438E-A559-66085AC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empathize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A4A10-E6B8-41CD-9410-DD98B2309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책을 많이 읽기는 하는데</a:t>
            </a:r>
            <a:r>
              <a:rPr lang="en-US" altLang="ko-KR" dirty="0"/>
              <a:t>, </a:t>
            </a:r>
            <a:r>
              <a:rPr lang="ko-KR" altLang="en-US" dirty="0"/>
              <a:t>그게 소설이 아니고 </a:t>
            </a:r>
            <a:r>
              <a:rPr lang="ko-KR" altLang="en-US" dirty="0" err="1"/>
              <a:t>전공서였구나</a:t>
            </a:r>
            <a:endParaRPr lang="en-US" altLang="ko-KR" dirty="0"/>
          </a:p>
          <a:p>
            <a:r>
              <a:rPr lang="ko-KR" altLang="en-US" dirty="0"/>
              <a:t>재미로 </a:t>
            </a:r>
            <a:r>
              <a:rPr lang="ko-KR" altLang="en-US" dirty="0" err="1"/>
              <a:t>읽는건</a:t>
            </a:r>
            <a:r>
              <a:rPr lang="ko-KR" altLang="en-US" dirty="0"/>
              <a:t> 아니었네</a:t>
            </a:r>
            <a:r>
              <a:rPr lang="en-US" altLang="ko-KR" dirty="0"/>
              <a:t>? </a:t>
            </a:r>
            <a:r>
              <a:rPr lang="ko-KR" altLang="en-US" dirty="0"/>
              <a:t>하기 싫은데 억지로 </a:t>
            </a:r>
            <a:r>
              <a:rPr lang="ko-KR" altLang="en-US" dirty="0" err="1"/>
              <a:t>읽는거였어</a:t>
            </a:r>
            <a:endParaRPr lang="en-US" altLang="ko-KR" dirty="0"/>
          </a:p>
          <a:p>
            <a:r>
              <a:rPr lang="ko-KR" altLang="en-US" dirty="0"/>
              <a:t>의자는 </a:t>
            </a:r>
            <a:r>
              <a:rPr lang="ko-KR" altLang="en-US" dirty="0" err="1"/>
              <a:t>쉬는용도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꼴보기싫은</a:t>
            </a:r>
            <a:r>
              <a:rPr lang="ko-KR" altLang="en-US" dirty="0"/>
              <a:t> 책은 </a:t>
            </a:r>
            <a:r>
              <a:rPr lang="ko-KR" altLang="en-US" dirty="0" err="1"/>
              <a:t>안보여야겠구나</a:t>
            </a:r>
            <a:endParaRPr lang="en-US" altLang="ko-KR" dirty="0"/>
          </a:p>
          <a:p>
            <a:r>
              <a:rPr lang="ko-KR" altLang="en-US" dirty="0" err="1"/>
              <a:t>푹신한걸</a:t>
            </a:r>
            <a:r>
              <a:rPr lang="ko-KR" altLang="en-US" dirty="0"/>
              <a:t> 좋아하는 이유는 허리가 </a:t>
            </a:r>
            <a:r>
              <a:rPr lang="ko-KR" altLang="en-US" dirty="0" err="1"/>
              <a:t>아퍼서였네</a:t>
            </a:r>
            <a:endParaRPr lang="en-US" altLang="ko-KR" dirty="0"/>
          </a:p>
          <a:p>
            <a:r>
              <a:rPr lang="ko-KR" altLang="en-US" dirty="0" err="1"/>
              <a:t>홈테리어의</a:t>
            </a:r>
            <a:r>
              <a:rPr lang="ko-KR" altLang="en-US" dirty="0"/>
              <a:t> 핵심은 사진찍기였네</a:t>
            </a:r>
            <a:r>
              <a:rPr lang="en-US" altLang="ko-KR" dirty="0"/>
              <a:t>? </a:t>
            </a:r>
            <a:r>
              <a:rPr lang="ko-KR" altLang="en-US" dirty="0"/>
              <a:t>조명이랑 잘 </a:t>
            </a:r>
            <a:r>
              <a:rPr lang="ko-KR" altLang="en-US" dirty="0" err="1"/>
              <a:t>어올리는</a:t>
            </a:r>
            <a:r>
              <a:rPr lang="ko-KR" altLang="en-US" dirty="0"/>
              <a:t> 의자가 중요하겠구나</a:t>
            </a:r>
            <a:endParaRPr lang="en-US" altLang="ko-KR" dirty="0"/>
          </a:p>
          <a:p>
            <a:r>
              <a:rPr lang="ko-KR" altLang="en-US" dirty="0"/>
              <a:t>사진찍기는 왜 하지</a:t>
            </a:r>
            <a:r>
              <a:rPr lang="en-US" altLang="ko-KR" dirty="0"/>
              <a:t>? </a:t>
            </a:r>
            <a:r>
              <a:rPr lang="ko-KR" altLang="en-US" dirty="0"/>
              <a:t>아 인스타는 </a:t>
            </a:r>
            <a:r>
              <a:rPr lang="ko-KR" altLang="en-US" dirty="0" err="1"/>
              <a:t>못참지ㅋㅋ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0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8CADD-C8C5-4F86-B422-B792CDF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Thinking - define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7F9C5-0F41-4AED-ADEE-90844543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그사람들에</a:t>
            </a:r>
            <a:r>
              <a:rPr lang="ko-KR" altLang="en-US" dirty="0"/>
              <a:t> 대한 스캔이 끝났다</a:t>
            </a:r>
            <a:r>
              <a:rPr lang="en-US" altLang="ko-KR" dirty="0"/>
              <a:t>! </a:t>
            </a:r>
            <a:r>
              <a:rPr lang="ko-KR" altLang="en-US" dirty="0"/>
              <a:t>이제는 </a:t>
            </a:r>
            <a:r>
              <a:rPr lang="en-US" altLang="ko-KR" dirty="0"/>
              <a:t>“</a:t>
            </a:r>
            <a:r>
              <a:rPr lang="ko-KR" altLang="en-US" dirty="0"/>
              <a:t>문제</a:t>
            </a:r>
            <a:r>
              <a:rPr lang="en-US" altLang="ko-KR" dirty="0"/>
              <a:t>＂</a:t>
            </a:r>
            <a:r>
              <a:rPr lang="ko-KR" altLang="en-US" dirty="0"/>
              <a:t>를 정의할 시간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고객이 가지고 있을 것으로 </a:t>
            </a:r>
            <a:r>
              <a:rPr lang="en-US" altLang="ko-KR" dirty="0"/>
              <a:t>“</a:t>
            </a:r>
            <a:r>
              <a:rPr lang="ko-KR" altLang="en-US" dirty="0"/>
              <a:t>추정</a:t>
            </a:r>
            <a:r>
              <a:rPr lang="en-US" altLang="ko-KR" dirty="0"/>
              <a:t>＂</a:t>
            </a:r>
            <a:r>
              <a:rPr lang="ko-KR" altLang="en-US" dirty="0"/>
              <a:t>되는 문제</a:t>
            </a:r>
            <a:endParaRPr lang="en-US" altLang="ko-KR" dirty="0"/>
          </a:p>
          <a:p>
            <a:r>
              <a:rPr lang="ko-KR" altLang="en-US" dirty="0"/>
              <a:t>조명관련 인테리어와 잘 </a:t>
            </a:r>
            <a:r>
              <a:rPr lang="ko-KR" altLang="en-US" dirty="0" err="1"/>
              <a:t>어올리는</a:t>
            </a:r>
            <a:r>
              <a:rPr lang="ko-KR" altLang="en-US" dirty="0"/>
              <a:t> 의자는 없을까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책과 관련된 것들은 문제는 아니었네</a:t>
            </a:r>
            <a:endParaRPr lang="en-US" altLang="ko-KR" dirty="0"/>
          </a:p>
          <a:p>
            <a:r>
              <a:rPr lang="ko-KR" altLang="en-US" dirty="0" err="1"/>
              <a:t>푹신한게</a:t>
            </a:r>
            <a:r>
              <a:rPr lang="ko-KR" altLang="en-US" dirty="0"/>
              <a:t> </a:t>
            </a:r>
            <a:r>
              <a:rPr lang="ko-KR" altLang="en-US" dirty="0" err="1"/>
              <a:t>중요한게</a:t>
            </a:r>
            <a:r>
              <a:rPr lang="ko-KR" altLang="en-US" dirty="0"/>
              <a:t> 아니다</a:t>
            </a:r>
            <a:r>
              <a:rPr lang="en-US" altLang="ko-KR" dirty="0"/>
              <a:t>. </a:t>
            </a:r>
            <a:r>
              <a:rPr lang="ko-KR" altLang="en-US" dirty="0"/>
              <a:t>허리를 </a:t>
            </a:r>
            <a:r>
              <a:rPr lang="ko-KR" altLang="en-US" dirty="0" err="1"/>
              <a:t>안아프게</a:t>
            </a:r>
            <a:r>
              <a:rPr lang="ko-KR" altLang="en-US" dirty="0"/>
              <a:t> 해 줄 수 있는 의자를 찾고 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38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FF11B-9AD6-482C-833C-4A040386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466926-02C1-4649-9A67-38A48E181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92" b="23310"/>
          <a:stretch/>
        </p:blipFill>
        <p:spPr>
          <a:xfrm>
            <a:off x="1184241" y="2678349"/>
            <a:ext cx="5510197" cy="2931268"/>
          </a:xfrm>
          <a:prstGeom prst="rect">
            <a:avLst/>
          </a:prstGeom>
        </p:spPr>
      </p:pic>
      <p:pic>
        <p:nvPicPr>
          <p:cNvPr id="11268" name="Picture 4" descr="집게 사장 밑에서 20년 일하기 vs 징징이로 살기 - 축구의 시작, 킥오프">
            <a:extLst>
              <a:ext uri="{FF2B5EF4-FFF2-40B4-BE49-F238E27FC236}">
                <a16:creationId xmlns:a16="http://schemas.microsoft.com/office/drawing/2014/main" id="{0236FAA6-7ED3-441D-9C24-55E58633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0" y="4091342"/>
            <a:ext cx="3988340" cy="277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4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56632-84FD-42AF-AC35-B830D2B9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사례 없나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2290" name="Picture 2" descr="싸이월드가 부활한다 - 얼리어답터">
            <a:extLst>
              <a:ext uri="{FF2B5EF4-FFF2-40B4-BE49-F238E27FC236}">
                <a16:creationId xmlns:a16="http://schemas.microsoft.com/office/drawing/2014/main" id="{0297562A-0160-413F-BEB1-FC8912B0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77" y="2518551"/>
            <a:ext cx="4362429" cy="29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1B2BF9-FF97-4DBE-AA09-6CD33EA7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130" y="1690688"/>
            <a:ext cx="4231917" cy="44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08D1-CA49-4A20-8C44-E6DCD445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048A1-A457-43BF-9400-34FFD68C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싸이월드가 추구하던 방향</a:t>
            </a:r>
            <a:r>
              <a:rPr lang="en-US" altLang="ko-KR" dirty="0"/>
              <a:t>: “</a:t>
            </a:r>
            <a:r>
              <a:rPr lang="ko-KR" altLang="en-US" dirty="0"/>
              <a:t>사이</a:t>
            </a:r>
            <a:r>
              <a:rPr lang="en-US" altLang="ko-KR" dirty="0"/>
              <a:t> </a:t>
            </a:r>
            <a:r>
              <a:rPr lang="ko-KR" altLang="en-US" dirty="0"/>
              <a:t>좋은 사람들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실제 사용 유저들</a:t>
            </a:r>
            <a:r>
              <a:rPr lang="en-US" altLang="ko-KR" dirty="0"/>
              <a:t>: </a:t>
            </a:r>
            <a:r>
              <a:rPr lang="ko-KR" altLang="en-US" dirty="0"/>
              <a:t>대부분 </a:t>
            </a:r>
            <a:r>
              <a:rPr lang="en-US" altLang="ko-KR" dirty="0"/>
              <a:t>nerd</a:t>
            </a:r>
          </a:p>
          <a:p>
            <a:r>
              <a:rPr lang="ko-KR" altLang="en-US" dirty="0"/>
              <a:t>사용 동인</a:t>
            </a:r>
            <a:r>
              <a:rPr lang="en-US" altLang="ko-KR" dirty="0"/>
              <a:t>: </a:t>
            </a:r>
            <a:r>
              <a:rPr lang="ko-KR" altLang="en-US" dirty="0"/>
              <a:t>사진 저장 용량</a:t>
            </a:r>
            <a:endParaRPr lang="en-US" altLang="ko-KR" dirty="0"/>
          </a:p>
          <a:p>
            <a:r>
              <a:rPr lang="ko-KR" altLang="en-US" dirty="0"/>
              <a:t>사용자들의 요구사항</a:t>
            </a:r>
            <a:r>
              <a:rPr lang="en-US" altLang="ko-KR" dirty="0"/>
              <a:t>: </a:t>
            </a:r>
            <a:r>
              <a:rPr lang="ko-KR" altLang="en-US" dirty="0" err="1"/>
              <a:t>용량늘려줘</a:t>
            </a:r>
            <a:r>
              <a:rPr lang="en-US" altLang="ko-KR" dirty="0"/>
              <a:t>~ </a:t>
            </a:r>
            <a:r>
              <a:rPr lang="ko-KR" altLang="en-US" dirty="0"/>
              <a:t>속도도 빠르게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망해가는 서비스</a:t>
            </a:r>
            <a:r>
              <a:rPr lang="en-US" altLang="ko-KR" dirty="0"/>
              <a:t>… </a:t>
            </a:r>
            <a:r>
              <a:rPr lang="ko-KR" altLang="en-US" dirty="0"/>
              <a:t>어떻게 부활시키지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523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E73AC-8871-4C87-9949-830E9BE9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2D8EA-7A77-4528-9179-B1616FAF4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개발이 문제가 아니다</a:t>
            </a:r>
            <a:r>
              <a:rPr lang="en-US" altLang="ko-KR" dirty="0"/>
              <a:t>! </a:t>
            </a:r>
            <a:r>
              <a:rPr lang="ko-KR" altLang="en-US" dirty="0"/>
              <a:t>현장조사부터 하자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사람이 </a:t>
            </a:r>
            <a:r>
              <a:rPr lang="ko-KR" altLang="en-US" dirty="0" err="1"/>
              <a:t>모여있는</a:t>
            </a:r>
            <a:r>
              <a:rPr lang="ko-KR" altLang="en-US" dirty="0"/>
              <a:t> 곳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사이가 좋아 보이는 사람들을 찾아</a:t>
            </a:r>
            <a:r>
              <a:rPr lang="en-US" altLang="ko-KR" dirty="0"/>
              <a:t>, </a:t>
            </a:r>
            <a:r>
              <a:rPr lang="ko-KR" altLang="en-US" dirty="0"/>
              <a:t>모두 기록하라</a:t>
            </a:r>
            <a:r>
              <a:rPr lang="en-US" altLang="ko-KR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190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E73AC-8871-4C87-9949-830E9BE9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2D8EA-7A77-4528-9179-B1616FAF4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개발이 문제가 아니다</a:t>
            </a:r>
            <a:r>
              <a:rPr lang="en-US" altLang="ko-KR" dirty="0"/>
              <a:t>! </a:t>
            </a:r>
            <a:r>
              <a:rPr lang="ko-KR" altLang="en-US" dirty="0"/>
              <a:t>현장조사부터 하자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사람이 </a:t>
            </a:r>
            <a:r>
              <a:rPr lang="ko-KR" altLang="en-US" dirty="0" err="1"/>
              <a:t>모여있는</a:t>
            </a:r>
            <a:r>
              <a:rPr lang="ko-KR" altLang="en-US" dirty="0"/>
              <a:t> 곳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사이가 좋아 보이는 사람들을 찾아</a:t>
            </a:r>
            <a:r>
              <a:rPr lang="en-US" altLang="ko-KR" dirty="0"/>
              <a:t>, </a:t>
            </a:r>
            <a:r>
              <a:rPr lang="ko-KR" altLang="en-US" dirty="0"/>
              <a:t>모두 기록하라</a:t>
            </a:r>
            <a:r>
              <a:rPr lang="en-US" altLang="ko-KR" dirty="0"/>
              <a:t>“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여대생</a:t>
            </a:r>
            <a:r>
              <a:rPr lang="en-US" altLang="ko-KR" dirty="0"/>
              <a:t>“, “</a:t>
            </a:r>
            <a:r>
              <a:rPr lang="ko-KR" altLang="en-US" dirty="0"/>
              <a:t>카페</a:t>
            </a:r>
            <a:r>
              <a:rPr lang="en-US" altLang="ko-KR" dirty="0"/>
              <a:t>“, “</a:t>
            </a:r>
            <a:r>
              <a:rPr lang="ko-KR" altLang="en-US" dirty="0"/>
              <a:t>강남</a:t>
            </a:r>
            <a:r>
              <a:rPr lang="en-US" altLang="ko-KR" dirty="0"/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209233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9BF7D-3FAC-441F-B421-D61E2D6F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A693A-4E22-4EDC-95BC-BE1DCFD7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그들에게 공감하라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왜 카페에 가는가</a:t>
            </a:r>
            <a:endParaRPr lang="en-US" altLang="ko-KR" dirty="0"/>
          </a:p>
          <a:p>
            <a:pPr lvl="1"/>
            <a:r>
              <a:rPr lang="ko-KR" altLang="en-US" dirty="0"/>
              <a:t>모여서 무엇을 하는가</a:t>
            </a:r>
            <a:endParaRPr lang="en-US" altLang="ko-KR" dirty="0"/>
          </a:p>
          <a:p>
            <a:pPr lvl="1"/>
            <a:r>
              <a:rPr lang="ko-KR" altLang="en-US" dirty="0" err="1"/>
              <a:t>무슨얘기를</a:t>
            </a:r>
            <a:r>
              <a:rPr lang="ko-KR" altLang="en-US" dirty="0"/>
              <a:t> 하는가</a:t>
            </a:r>
            <a:endParaRPr lang="en-US" altLang="ko-KR" dirty="0"/>
          </a:p>
          <a:p>
            <a:pPr lvl="1"/>
            <a:r>
              <a:rPr lang="ko-KR" altLang="en-US" dirty="0" err="1"/>
              <a:t>그러고있는걸</a:t>
            </a:r>
            <a:r>
              <a:rPr lang="ko-KR" altLang="en-US" dirty="0"/>
              <a:t> 왜 좋아하는가</a:t>
            </a:r>
            <a:endParaRPr lang="en-US" altLang="ko-KR" dirty="0"/>
          </a:p>
          <a:p>
            <a:pPr lvl="1"/>
            <a:r>
              <a:rPr lang="ko-KR" altLang="en-US" dirty="0"/>
              <a:t>왜 남자보다 여자가 많은가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908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E8DCA-EA90-4CF3-B245-3215EF67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709F7-244B-4626-B5B6-3D00C8BD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 서비스가 </a:t>
            </a:r>
            <a:r>
              <a:rPr lang="en-US" altLang="ko-KR" dirty="0"/>
              <a:t>“</a:t>
            </a:r>
            <a:r>
              <a:rPr lang="ko-KR" altLang="en-US" dirty="0"/>
              <a:t>그들</a:t>
            </a:r>
            <a:r>
              <a:rPr lang="en-US" altLang="ko-KR" dirty="0"/>
              <a:t>＂</a:t>
            </a:r>
            <a:r>
              <a:rPr lang="ko-KR" altLang="en-US" dirty="0"/>
              <a:t>의 문제를 해결해주려면 어떻게 바뀌어야 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사진용량 많이 </a:t>
            </a:r>
            <a:r>
              <a:rPr lang="ko-KR" altLang="en-US" dirty="0" err="1"/>
              <a:t>제공하는건</a:t>
            </a:r>
            <a:r>
              <a:rPr lang="ko-KR" altLang="en-US" dirty="0"/>
              <a:t> 중요한 일이 아니었다</a:t>
            </a:r>
            <a:endParaRPr lang="en-US" altLang="ko-KR" dirty="0"/>
          </a:p>
          <a:p>
            <a:r>
              <a:rPr lang="ko-KR" altLang="en-US" dirty="0"/>
              <a:t>모여서 소통할 수 있는 공간을 만들어주자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미니홈피</a:t>
            </a:r>
            <a:r>
              <a:rPr lang="en-US" altLang="ko-KR" dirty="0"/>
              <a:t>＂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408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979 The End Movie Stock Photos, Pictures &amp;amp; Royalty-Free Images - iStock">
            <a:extLst>
              <a:ext uri="{FF2B5EF4-FFF2-40B4-BE49-F238E27FC236}">
                <a16:creationId xmlns:a16="http://schemas.microsoft.com/office/drawing/2014/main" id="{3A694D62-81B7-4C68-A6FA-14EA8EEF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7EE2E-25CB-4612-B771-20CF9C69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의자 만드는 프로젝트 진행해보게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F0807-6809-4B80-8C19-B92C2379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흔한 신입직원의 사고 회로</a:t>
            </a:r>
            <a:r>
              <a:rPr lang="en-US" altLang="ko-KR" dirty="0"/>
              <a:t>.txt</a:t>
            </a:r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ko-KR" altLang="en-US" dirty="0" err="1"/>
              <a:t>이런걸</a:t>
            </a:r>
            <a:r>
              <a:rPr lang="ko-KR" altLang="en-US" dirty="0"/>
              <a:t> </a:t>
            </a:r>
            <a:r>
              <a:rPr lang="ko-KR" altLang="en-US" dirty="0" err="1"/>
              <a:t>배운적이</a:t>
            </a:r>
            <a:r>
              <a:rPr lang="ko-KR" altLang="en-US" dirty="0"/>
              <a:t> 없다고요</a:t>
            </a:r>
            <a:endParaRPr lang="en-US" altLang="ko-KR" dirty="0"/>
          </a:p>
          <a:p>
            <a:r>
              <a:rPr lang="ko-KR" altLang="en-US" dirty="0"/>
              <a:t>뭐부터 </a:t>
            </a:r>
            <a:r>
              <a:rPr lang="ko-KR" altLang="en-US" dirty="0" err="1"/>
              <a:t>해야하지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성공 지표는 </a:t>
            </a:r>
            <a:r>
              <a:rPr lang="ko-KR" altLang="en-US" dirty="0" err="1"/>
              <a:t>뭐죠</a:t>
            </a:r>
            <a:r>
              <a:rPr lang="en-US" altLang="ko-KR" dirty="0"/>
              <a:t>? </a:t>
            </a:r>
            <a:r>
              <a:rPr lang="ko-KR" altLang="en-US" strike="sngStrike" dirty="0"/>
              <a:t>당연히 </a:t>
            </a:r>
            <a:r>
              <a:rPr lang="ko-KR" altLang="en-US" strike="sngStrike" dirty="0" err="1"/>
              <a:t>돈벌어오는거지</a:t>
            </a:r>
            <a:endParaRPr lang="en-US" altLang="ko-KR" strike="sngStrike" dirty="0"/>
          </a:p>
          <a:p>
            <a:r>
              <a:rPr lang="ko-KR" altLang="en-US" dirty="0"/>
              <a:t>의자는 어떻게 </a:t>
            </a:r>
            <a:r>
              <a:rPr lang="ko-KR" altLang="en-US" dirty="0" err="1"/>
              <a:t>만드는거지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452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메가스터디 :: 합격 불변의 법칙">
            <a:extLst>
              <a:ext uri="{FF2B5EF4-FFF2-40B4-BE49-F238E27FC236}">
                <a16:creationId xmlns:a16="http://schemas.microsoft.com/office/drawing/2014/main" id="{F1CA3487-A5E2-491A-BC3E-CC3BE209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86" y="461456"/>
            <a:ext cx="8847324" cy="54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468EF6-017E-4620-B818-025176C132C7}"/>
              </a:ext>
            </a:extLst>
          </p:cNvPr>
          <p:cNvSpPr/>
          <p:nvPr/>
        </p:nvSpPr>
        <p:spPr>
          <a:xfrm>
            <a:off x="3125821" y="1180289"/>
            <a:ext cx="1679643" cy="6031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의자에</a:t>
            </a:r>
          </a:p>
        </p:txBody>
      </p:sp>
    </p:spTree>
    <p:extLst>
      <p:ext uri="{BB962C8B-B14F-4D97-AF65-F5344CB8AC3E}">
        <p14:creationId xmlns:p14="http://schemas.microsoft.com/office/powerpoint/2010/main" val="266378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4C7A3-B829-4656-90E2-6CCD5E1F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페이지 다 </a:t>
            </a:r>
            <a:r>
              <a:rPr lang="ko-KR" altLang="en-US" dirty="0" err="1"/>
              <a:t>채울때까지</a:t>
            </a:r>
            <a:r>
              <a:rPr lang="ko-KR" altLang="en-US" dirty="0"/>
              <a:t> </a:t>
            </a:r>
            <a:r>
              <a:rPr lang="ko-KR" altLang="en-US" dirty="0" err="1"/>
              <a:t>안넘어갑니다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79B0FB-0B2F-4054-AC1A-033FA7CA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1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뭐부터 </a:t>
            </a:r>
            <a:r>
              <a:rPr lang="ko-KR" altLang="en-US" dirty="0" err="1"/>
              <a:t>알아봐야할까요</a:t>
            </a:r>
            <a:r>
              <a:rPr lang="en-US" altLang="ko-KR" dirty="0"/>
              <a:t>? Brainstorming!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00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2C43E-FEB9-4E81-9B96-1A810F28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사람한테 팔지부터 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983A1-64E0-48C2-838D-14475A3A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고객정의 단계 </a:t>
            </a:r>
            <a:r>
              <a:rPr lang="en-US" altLang="ko-KR" dirty="0"/>
              <a:t>(persona)</a:t>
            </a:r>
          </a:p>
          <a:p>
            <a:endParaRPr lang="en-US" altLang="ko-KR" dirty="0"/>
          </a:p>
          <a:p>
            <a:r>
              <a:rPr lang="ko-KR" altLang="en-US" dirty="0"/>
              <a:t>여성 </a:t>
            </a:r>
            <a:r>
              <a:rPr lang="ko-KR" altLang="en-US" dirty="0" err="1"/>
              <a:t>자취러</a:t>
            </a:r>
            <a:endParaRPr lang="en-US" altLang="ko-KR" dirty="0"/>
          </a:p>
          <a:p>
            <a:r>
              <a:rPr lang="ko-KR" altLang="en-US" dirty="0"/>
              <a:t>책을 많이 읽는 사람</a:t>
            </a:r>
            <a:endParaRPr lang="en-US" altLang="ko-KR" dirty="0"/>
          </a:p>
          <a:p>
            <a:r>
              <a:rPr lang="ko-KR" altLang="en-US" dirty="0"/>
              <a:t>푹신푹신 </a:t>
            </a:r>
            <a:r>
              <a:rPr lang="ko-KR" altLang="en-US" dirty="0" err="1"/>
              <a:t>러버</a:t>
            </a:r>
            <a:endParaRPr lang="en-US" altLang="ko-KR" dirty="0"/>
          </a:p>
          <a:p>
            <a:r>
              <a:rPr lang="ko-KR" altLang="en-US" dirty="0" err="1"/>
              <a:t>홈테리어</a:t>
            </a:r>
            <a:r>
              <a:rPr lang="ko-KR" altLang="en-US" dirty="0"/>
              <a:t> </a:t>
            </a:r>
            <a:r>
              <a:rPr lang="ko-KR" altLang="en-US" dirty="0" err="1"/>
              <a:t>홀릭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973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E4CAD-6D54-4757-B82A-2564C202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의자의 종류</a:t>
            </a:r>
          </a:p>
        </p:txBody>
      </p:sp>
      <p:pic>
        <p:nvPicPr>
          <p:cNvPr id="3074" name="Picture 2" descr="지엠퍼니처] 모비스 메쉬의자 책상의자 사무용의자 컴퓨터의자 :: 1300k 천삼백케이">
            <a:extLst>
              <a:ext uri="{FF2B5EF4-FFF2-40B4-BE49-F238E27FC236}">
                <a16:creationId xmlns:a16="http://schemas.microsoft.com/office/drawing/2014/main" id="{7D4D31A5-529A-4CED-B401-B4D296EE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5" y="3026619"/>
            <a:ext cx="3406606" cy="34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최고 정격 현대 나무로 되는 흔들 의자 거실 - Buy 흔들 의자,현대 흔들 의자 흔들 의자 거실 Product on  Alibaba.com">
            <a:extLst>
              <a:ext uri="{FF2B5EF4-FFF2-40B4-BE49-F238E27FC236}">
                <a16:creationId xmlns:a16="http://schemas.microsoft.com/office/drawing/2014/main" id="{EEE490AD-2BE4-437D-ABBE-183B0312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15" y="3170879"/>
            <a:ext cx="3321996" cy="33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FB5D8D2-ECE8-4348-BB88-96AA9B77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53" y="2303495"/>
            <a:ext cx="4189380" cy="418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6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FAFD4-5E76-440C-99D1-8258D7A7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OK,</a:t>
            </a:r>
            <a:r>
              <a:rPr lang="ko-KR" altLang="en-US" dirty="0"/>
              <a:t> 의자</a:t>
            </a:r>
            <a:r>
              <a:rPr lang="en-US" altLang="ko-KR" dirty="0"/>
              <a:t>+</a:t>
            </a:r>
            <a:r>
              <a:rPr lang="ko-KR" altLang="en-US" dirty="0"/>
              <a:t>책꽂이 기능까지 완벽해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100" name="Picture 4" descr="실용 수납 책장 도서 의자 책꽂이 독서 의자 아이디어 : 네이버 블로그">
            <a:extLst>
              <a:ext uri="{FF2B5EF4-FFF2-40B4-BE49-F238E27FC236}">
                <a16:creationId xmlns:a16="http://schemas.microsoft.com/office/drawing/2014/main" id="{7A626DC6-5A13-4920-ABCA-2F83891F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96" y="1690688"/>
            <a:ext cx="7620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7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8B8C9-2B9C-440F-BB77-F29308B7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안팔렸다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C3C87-F002-4DC2-A4CB-D6E0604C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42" y="1969851"/>
            <a:ext cx="4375826" cy="43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0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640</Words>
  <Application>Microsoft Office PowerPoint</Application>
  <PresentationFormat>와이드스크린</PresentationFormat>
  <Paragraphs>109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그들만의 사고방식 Design Thinking</vt:lpstr>
      <vt:lpstr>잘나가는 의자 가게를 본 사장님</vt:lpstr>
      <vt:lpstr>“의자 만드는 프로젝트 진행해보게＂</vt:lpstr>
      <vt:lpstr>PowerPoint 프레젠테이션</vt:lpstr>
      <vt:lpstr>이 페이지 다 채울때까지 안넘어갑니다</vt:lpstr>
      <vt:lpstr>어떤 사람한테 팔지부터 정하자!</vt:lpstr>
      <vt:lpstr>의자의 종류</vt:lpstr>
      <vt:lpstr>OK, 의자+책꽂이 기능까지 완벽해!</vt:lpstr>
      <vt:lpstr>안팔렸다.</vt:lpstr>
      <vt:lpstr>PowerPoint 프레젠테이션</vt:lpstr>
      <vt:lpstr>징징이는 왜 실패했을까?</vt:lpstr>
      <vt:lpstr>징징이는 왜 실패했을까?</vt:lpstr>
      <vt:lpstr>징징이는 왜 실패했을까?</vt:lpstr>
      <vt:lpstr>Target이 원하는 점을 이해하지 못했다.</vt:lpstr>
      <vt:lpstr>PowerPoint 프레젠테이션</vt:lpstr>
      <vt:lpstr>고객중심 사고 프로세스 Design Thinking</vt:lpstr>
      <vt:lpstr>고객중심 사고 프로세스 Design Thinking</vt:lpstr>
      <vt:lpstr>Design Thinking</vt:lpstr>
      <vt:lpstr>Desing Thinking - empathize</vt:lpstr>
      <vt:lpstr>Desing Thinking - empathize</vt:lpstr>
      <vt:lpstr>Design Thinking - define</vt:lpstr>
      <vt:lpstr>결과물</vt:lpstr>
      <vt:lpstr>실제 사례 없나?</vt:lpstr>
      <vt:lpstr>Case Study - 싸이월드</vt:lpstr>
      <vt:lpstr>Case Study - 싸이월드</vt:lpstr>
      <vt:lpstr>Case Study - 싸이월드</vt:lpstr>
      <vt:lpstr>Case Study - 싸이월드</vt:lpstr>
      <vt:lpstr>Case Study - 싸이월드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Thinking, 탈 공대 사고방식</dc:title>
  <dc:creator>aa</dc:creator>
  <cp:lastModifiedBy>aa</cp:lastModifiedBy>
  <cp:revision>99</cp:revision>
  <dcterms:created xsi:type="dcterms:W3CDTF">2021-08-30T05:14:35Z</dcterms:created>
  <dcterms:modified xsi:type="dcterms:W3CDTF">2022-01-17T13:00:30Z</dcterms:modified>
</cp:coreProperties>
</file>